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notesMasterIdLst>
    <p:notesMasterId r:id="rId20"/>
  </p:notesMasterIdLst>
  <p:sldIdLst>
    <p:sldId id="256" r:id="rId2"/>
    <p:sldId id="263" r:id="rId3"/>
    <p:sldId id="264" r:id="rId4"/>
    <p:sldId id="265" r:id="rId5"/>
    <p:sldId id="266" r:id="rId6"/>
    <p:sldId id="267" r:id="rId7"/>
    <p:sldId id="269" r:id="rId8"/>
    <p:sldId id="270" r:id="rId9"/>
    <p:sldId id="271" r:id="rId10"/>
    <p:sldId id="272" r:id="rId11"/>
    <p:sldId id="268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Page" id="{2F5D9DEF-262A-4B33-8A9E-36DCA64E3E2B}">
          <p14:sldIdLst>
            <p14:sldId id="256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68"/>
            <p14:sldId id="273"/>
            <p14:sldId id="274"/>
            <p14:sldId id="275"/>
            <p14:sldId id="276"/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C82E1-18C6-4FCA-944B-055B3070FE35}" type="datetimeFigureOut">
              <a:rPr lang="en-AU" smtClean="0"/>
              <a:t>12/02/2019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E94CA-3C07-486A-9372-F1BDFA141FC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0280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0B27-DE4C-4B9E-BB11-B9027034A00F}" type="datetimeFigureOut">
              <a:rPr lang="en-US" smtClean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35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7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692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59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74331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04723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354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0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2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2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6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552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1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4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8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7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D914D-B099-4142-A885-11F276715148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56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stpac.com.au/business-banking/business-loans/equipment-finance/energy-efficient-finance/" TargetMode="External"/><Relationship Id="rId2" Type="http://schemas.openxmlformats.org/officeDocument/2006/relationships/hyperlink" Target="https://www.commbank.com.au/business/loans-and-finance/car-and-equipment-finance/energy-efficient-equipment-financ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b.com.au/about-us/corporate-responsibility/environment/environmental-products-and-services" TargetMode="External"/><Relationship Id="rId4" Type="http://schemas.openxmlformats.org/officeDocument/2006/relationships/hyperlink" Target="https://www.anz.com.au/business/products/loans-finance/loans/asset-financ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538289"/>
            <a:ext cx="8596668" cy="3403600"/>
          </a:xfrm>
        </p:spPr>
        <p:txBody>
          <a:bodyPr/>
          <a:lstStyle/>
          <a:p>
            <a:r>
              <a:rPr lang="en-AU" dirty="0"/>
              <a:t>Managed Solar Investments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154954" y="3543300"/>
            <a:ext cx="8825659" cy="576879"/>
          </a:xfrm>
        </p:spPr>
        <p:txBody>
          <a:bodyPr>
            <a:normAutofit/>
          </a:bodyPr>
          <a:lstStyle/>
          <a:p>
            <a:r>
              <a:rPr lang="en-AU" sz="2000" dirty="0">
                <a:latin typeface="Century Gothic" panose="020B0502020202020204" pitchFamily="34" charset="0"/>
              </a:rPr>
              <a:t>Presentation Summary prepared by Northgen Utility Pty Ltd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602F70-06D0-423D-92D4-3AC7AFA1B9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6" y="29483"/>
            <a:ext cx="3157961" cy="18436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E195D773-1333-4E77-A713-C21219BD87F2}"/>
              </a:ext>
            </a:extLst>
          </p:cNvPr>
          <p:cNvSpPr txBox="1">
            <a:spLocks/>
          </p:cNvSpPr>
          <p:nvPr/>
        </p:nvSpPr>
        <p:spPr>
          <a:xfrm>
            <a:off x="6384567" y="5501905"/>
            <a:ext cx="2552400" cy="5768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 dirty="0">
                <a:latin typeface="Century Gothic" panose="020B0502020202020204" pitchFamily="34" charset="0"/>
              </a:rPr>
              <a:t>12 February 2019</a:t>
            </a:r>
          </a:p>
        </p:txBody>
      </p:sp>
    </p:spTree>
    <p:extLst>
      <p:ext uri="{BB962C8B-B14F-4D97-AF65-F5344CB8AC3E}">
        <p14:creationId xmlns:p14="http://schemas.microsoft.com/office/powerpoint/2010/main" val="52761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30 – Establishment of the Steering Committee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2000" dirty="0"/>
              <a:t>Upon execution of the Term Sheet, a nomination form will be provided to the Buyer for participation in the Steering Committee;</a:t>
            </a:r>
          </a:p>
          <a:p>
            <a:r>
              <a:rPr lang="en-AU" sz="2000" dirty="0"/>
              <a:t>For those elected to the Steering Committee, they will have the following responsibility's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the Construction Budget;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the Land Purchase;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the Construction Contract;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Insurance Contracts;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Maintenance and Operation Contracts;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Approve any non-budgeted expenses; and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AU" sz="2000" dirty="0"/>
              <a:t>Be the Buyers representative and receive monthly reports.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8614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210 - Construction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Once connection and development approvals have been received, the steering committee will execute the Construction Agreement with a bankable Engineering and Procurement Contractor (“EPC”).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0103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365 – Completion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Upon Completion each Buyer will receive One (1) 1,500 m</a:t>
            </a:r>
            <a:r>
              <a:rPr lang="en-AU" baseline="30000" dirty="0"/>
              <a:t>2</a:t>
            </a:r>
            <a:r>
              <a:rPr lang="en-AU" dirty="0"/>
              <a:t> individually registered with a Lot and DP number;</a:t>
            </a:r>
          </a:p>
          <a:p>
            <a:r>
              <a:rPr lang="en-AU" dirty="0"/>
              <a:t>Each site will have a 100kW Single Axis Tracking Ground Mounted Photovoltaic System commissioned upon it;</a:t>
            </a:r>
          </a:p>
          <a:p>
            <a:r>
              <a:rPr lang="en-AU" dirty="0"/>
              <a:t>Each Solar PV System will be fully operational and individually connected with its own National Meter Identifier;</a:t>
            </a:r>
          </a:p>
          <a:p>
            <a:r>
              <a:rPr lang="en-AU" dirty="0"/>
              <a:t>Each Solar PV System will be approved to sell electricity to the Australian Electricity Market.</a:t>
            </a:r>
          </a:p>
          <a:p>
            <a:r>
              <a:rPr lang="en-AU" dirty="0"/>
              <a:t>Each Buyer will be entitled to register and sell Small Scale Technology Certificates for the value of approximately $65,000 upon Commissioning.</a:t>
            </a:r>
          </a:p>
          <a:p>
            <a:r>
              <a:rPr lang="en-AU" dirty="0"/>
              <a:t>Each Buyer will cancel their Class A or Class B share in the SPV upon execution of the above.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4288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Time Line of Investment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1DBE22-E94A-4810-9CE4-5F8658A5F5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211" y="1930399"/>
            <a:ext cx="9736974" cy="391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34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1 – Execution of the Term Sheet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Upon execution of a binding term;</a:t>
            </a:r>
          </a:p>
          <a:p>
            <a:r>
              <a:rPr lang="en-AU" dirty="0"/>
              <a:t>Each Buyer will deposit $3,750 into their trusted financial advisors trust account;</a:t>
            </a:r>
          </a:p>
          <a:p>
            <a:r>
              <a:rPr lang="en-AU" dirty="0"/>
              <a:t>The buyer may terminate the Term Sheet on Day 30 with no penalty if </a:t>
            </a:r>
            <a:r>
              <a:rPr lang="en-AU" dirty="0" err="1"/>
              <a:t>Northgen</a:t>
            </a:r>
            <a:r>
              <a:rPr lang="en-AU" dirty="0"/>
              <a:t> Utility has not executed 20 Term Sheets;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51191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30 – 2</a:t>
            </a:r>
            <a:r>
              <a:rPr lang="en-AU" baseline="30000" dirty="0"/>
              <a:t>nd</a:t>
            </a:r>
            <a:r>
              <a:rPr lang="en-AU" dirty="0"/>
              <a:t> Instalment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Upon execution of at least 20 term sheets;</a:t>
            </a:r>
          </a:p>
          <a:p>
            <a:r>
              <a:rPr lang="en-AU" dirty="0"/>
              <a:t>The SPV will be established;</a:t>
            </a:r>
          </a:p>
          <a:p>
            <a:r>
              <a:rPr lang="en-AU" dirty="0"/>
              <a:t>The initial deposit of $3,750 held in the Buyer’s financial advisors trust account will be deposited in the SPV’s trading account;</a:t>
            </a:r>
          </a:p>
          <a:p>
            <a:r>
              <a:rPr lang="en-AU" dirty="0"/>
              <a:t>The 2</a:t>
            </a:r>
            <a:r>
              <a:rPr lang="en-AU" baseline="30000" dirty="0"/>
              <a:t>nd</a:t>
            </a:r>
            <a:r>
              <a:rPr lang="en-AU" dirty="0"/>
              <a:t> Instalment of $33,750 will be deposited in the SPV’s trading account by the Buyer;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8332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210 – 3</a:t>
            </a:r>
            <a:r>
              <a:rPr lang="en-AU" baseline="30000" dirty="0"/>
              <a:t>rd</a:t>
            </a:r>
            <a:r>
              <a:rPr lang="en-AU" dirty="0"/>
              <a:t> Instalment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Following receipt of the necessary approvals, the Steering Committee will be provided the Construction contract;</a:t>
            </a:r>
          </a:p>
          <a:p>
            <a:r>
              <a:rPr lang="en-AU" dirty="0"/>
              <a:t>Following execution of the Construction Contract, all Buyers will be required to deposit their 3</a:t>
            </a:r>
            <a:r>
              <a:rPr lang="en-AU" baseline="30000" dirty="0"/>
              <a:t>rd</a:t>
            </a:r>
            <a:r>
              <a:rPr lang="en-AU" dirty="0"/>
              <a:t> and Final Payment of $112,500 (70%).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7339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365 – Completion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Upon Completion, which includes:</a:t>
            </a:r>
          </a:p>
          <a:p>
            <a:pPr lvl="1"/>
            <a:r>
              <a:rPr lang="en-AU" dirty="0"/>
              <a:t>Lot and DP # registered in the Buyer’s name;</a:t>
            </a:r>
          </a:p>
          <a:p>
            <a:pPr lvl="1"/>
            <a:r>
              <a:rPr lang="en-AU" dirty="0"/>
              <a:t>National Meter Identifier registered in the Buyer’s name;</a:t>
            </a:r>
          </a:p>
          <a:p>
            <a:pPr lvl="1"/>
            <a:r>
              <a:rPr lang="en-AU" dirty="0"/>
              <a:t>Title and Ownership of the 100kW Solar Farm registered in the Buyer’s name.</a:t>
            </a:r>
          </a:p>
          <a:p>
            <a:r>
              <a:rPr lang="en-AU" dirty="0"/>
              <a:t>The Buyer is entitled to register and trade their STCs valued at approximately $65,000.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4222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Contact Details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 Marjoribanks</a:t>
            </a:r>
          </a:p>
          <a:p>
            <a:r>
              <a:rPr lang="en-AU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Northgen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Utility</a:t>
            </a:r>
          </a:p>
          <a:p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Managing Director</a:t>
            </a:r>
          </a:p>
          <a:p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E: mark@northgen.com.au</a:t>
            </a:r>
          </a:p>
          <a:p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Tel: +61 481 994 700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018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Objective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sz="2400" dirty="0"/>
              <a:t>Form a consortium of 50 Buyers to construct a 5MW Solar Farm</a:t>
            </a:r>
          </a:p>
          <a:p>
            <a:r>
              <a:rPr lang="en-AU" sz="2400" dirty="0"/>
              <a:t>The 5MW Solar Farm will be subdivided and individually registered in the name of each of the 50 Buyers.</a:t>
            </a:r>
          </a:p>
          <a:p>
            <a:r>
              <a:rPr lang="en-AU" sz="2400" dirty="0"/>
              <a:t>Each individual Buyer will receive:</a:t>
            </a:r>
          </a:p>
          <a:p>
            <a:pPr lvl="1"/>
            <a:r>
              <a:rPr lang="en-AU" sz="2400" dirty="0"/>
              <a:t>1,500 m</a:t>
            </a:r>
            <a:r>
              <a:rPr lang="en-AU" sz="2400" baseline="30000" dirty="0"/>
              <a:t>2</a:t>
            </a:r>
            <a:r>
              <a:rPr lang="en-AU" sz="2400" dirty="0"/>
              <a:t> of freehold land registered under Strata Schemes (Freehold Development) Act 1973.</a:t>
            </a:r>
          </a:p>
          <a:p>
            <a:pPr lvl="1"/>
            <a:r>
              <a:rPr lang="en-AU" sz="2400" dirty="0"/>
              <a:t>100kW Single Axis Tracking Ground Mounted Photovoltaic System.  </a:t>
            </a:r>
          </a:p>
          <a:p>
            <a:r>
              <a:rPr lang="en-AU" sz="2400" dirty="0"/>
              <a:t>A Buyer may purchase more then one Land and Solar package.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825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Offer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1,500 m</a:t>
            </a:r>
            <a:r>
              <a:rPr lang="en-AU" baseline="30000" dirty="0"/>
              <a:t>2</a:t>
            </a:r>
            <a:r>
              <a:rPr lang="en-AU" dirty="0"/>
              <a:t> of freehold land registered under Strata Schemes (Freehold Development) Act 1973.</a:t>
            </a:r>
          </a:p>
          <a:p>
            <a:r>
              <a:rPr lang="en-AU" dirty="0"/>
              <a:t>100kW Single Axis Tracking Ground Mounted Photovoltaic System. 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2294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Price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Full and complete consideration of the Managed Solar Investment before deducting the value of the STCs of $150,000 (GST excl.) </a:t>
            </a:r>
          </a:p>
          <a:p>
            <a:r>
              <a:rPr lang="en-AU" dirty="0"/>
              <a:t>Value of the STCs is approximately $65,000. that are registered and sold by the Buyer upon completion.</a:t>
            </a:r>
          </a:p>
          <a:p>
            <a:r>
              <a:rPr lang="en-AU" dirty="0"/>
              <a:t>Net Purchase Price of the MSI is approximately $85,000. (GST excl.)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532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Finance Available for 100%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four Big Banks are willing to offer up to 100% finance at sub 5% interest rates for renewable acquisitions.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>
                <a:hlinkClick r:id="rId2"/>
              </a:rPr>
              <a:t>https://www.commbank.com.au/business/loans-and-finance/car-and-equipment-finance/energy-efficient-equipment-finance.html</a:t>
            </a:r>
            <a:endParaRPr lang="en-AU" dirty="0"/>
          </a:p>
          <a:p>
            <a:pPr marL="914400" lvl="1" indent="-457200">
              <a:buFont typeface="+mj-lt"/>
              <a:buAutoNum type="arabicPeriod"/>
            </a:pPr>
            <a:r>
              <a:rPr lang="en-AU" dirty="0">
                <a:hlinkClick r:id="rId3"/>
              </a:rPr>
              <a:t>https://www.westpac.com.au/business-banking/business-loans/equipment-finance/energy-efficient-finance/</a:t>
            </a:r>
            <a:endParaRPr lang="en-AU" dirty="0"/>
          </a:p>
          <a:p>
            <a:pPr marL="914400" lvl="1" indent="-457200">
              <a:buFont typeface="+mj-lt"/>
              <a:buAutoNum type="arabicPeriod"/>
            </a:pPr>
            <a:r>
              <a:rPr lang="en-AU" dirty="0">
                <a:hlinkClick r:id="rId4"/>
              </a:rPr>
              <a:t>https://www.anz.com.au/business/products/loans-finance/loans/asset-finance/</a:t>
            </a:r>
            <a:endParaRPr lang="en-AU" dirty="0"/>
          </a:p>
          <a:p>
            <a:pPr marL="914400" lvl="1" indent="-457200">
              <a:buFont typeface="+mj-lt"/>
              <a:buAutoNum type="arabicPeriod"/>
            </a:pPr>
            <a:r>
              <a:rPr lang="en-AU" dirty="0">
                <a:hlinkClick r:id="rId5"/>
              </a:rPr>
              <a:t>https://www.nab.com.au/about-us/corporate-responsibility/environment/environmental-products-and-services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026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Return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/>
              <a:t>Pre-Tax and with no Gearing Internal Rate of Return</a:t>
            </a:r>
          </a:p>
          <a:p>
            <a:endParaRPr lang="en-AU" b="1" dirty="0"/>
          </a:p>
          <a:p>
            <a:endParaRPr lang="en-AU" b="1" dirty="0"/>
          </a:p>
          <a:p>
            <a:endParaRPr lang="en-AU" b="1" dirty="0"/>
          </a:p>
          <a:p>
            <a:pPr marL="0" indent="0">
              <a:buNone/>
            </a:pPr>
            <a:r>
              <a:rPr lang="en-AU" b="1" dirty="0"/>
              <a:t>Post Tax and 60% Gearing Internal Rate of Return</a:t>
            </a:r>
          </a:p>
          <a:p>
            <a:endParaRPr lang="en-AU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862A610-5AF9-4ACE-91CF-7CF96E0024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925387"/>
              </p:ext>
            </p:extLst>
          </p:nvPr>
        </p:nvGraphicFramePr>
        <p:xfrm>
          <a:off x="754467" y="4247920"/>
          <a:ext cx="2757058" cy="822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1228848" imgH="366553" progId="Excel.Sheet.12">
                  <p:embed/>
                </p:oleObj>
              </mc:Choice>
              <mc:Fallback>
                <p:oleObj name="Worksheet" r:id="rId3" imgW="1228848" imgH="3665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4467" y="4247920"/>
                        <a:ext cx="2757058" cy="822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273690A-6944-4504-88E3-8908D948F0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313566"/>
              </p:ext>
            </p:extLst>
          </p:nvPr>
        </p:nvGraphicFramePr>
        <p:xfrm>
          <a:off x="754467" y="2606156"/>
          <a:ext cx="2757058" cy="822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5" imgW="1228848" imgH="366553" progId="Excel.Sheet.12">
                  <p:embed/>
                </p:oleObj>
              </mc:Choice>
              <mc:Fallback>
                <p:oleObj name="Worksheet" r:id="rId5" imgW="1228848" imgH="3665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4467" y="2606156"/>
                        <a:ext cx="2757058" cy="822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162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Development and Construction Time Line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4814D21E-6DE6-47FE-83A7-CE375BA73E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256" y="1930399"/>
            <a:ext cx="9692640" cy="425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6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1 – Execution of the Term Sheet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Each Buyer will execute a binding term;</a:t>
            </a:r>
          </a:p>
          <a:p>
            <a:r>
              <a:rPr lang="en-AU" dirty="0"/>
              <a:t>Secures the Buyer’s entitlement to One (1) Land Unit per executed Term Sheet; </a:t>
            </a:r>
          </a:p>
          <a:p>
            <a:r>
              <a:rPr lang="en-AU" dirty="0"/>
              <a:t>One Land Unit equals freehold entitlement of 1,500 m</a:t>
            </a:r>
            <a:r>
              <a:rPr lang="en-AU" baseline="30000" dirty="0"/>
              <a:t>2 </a:t>
            </a:r>
            <a:r>
              <a:rPr lang="en-AU" dirty="0"/>
              <a:t>with its own</a:t>
            </a:r>
            <a:r>
              <a:rPr lang="en-AU" baseline="30000" dirty="0"/>
              <a:t> </a:t>
            </a:r>
            <a:r>
              <a:rPr lang="en-AU" dirty="0"/>
              <a:t>Lot/DP# registered under the </a:t>
            </a:r>
            <a:r>
              <a:rPr lang="en-AU" i="1" dirty="0"/>
              <a:t>Strata Schemes (Freehold Development) Act 1973; and</a:t>
            </a:r>
            <a:endParaRPr lang="en-AU" dirty="0"/>
          </a:p>
          <a:p>
            <a:r>
              <a:rPr lang="en-AU" dirty="0"/>
              <a:t>Each Land Unit will be the site of construction of a </a:t>
            </a:r>
            <a:r>
              <a:rPr lang="en-US" dirty="0"/>
              <a:t>100kw Single Axis Tracking Ground Mounted Photovoltaic System (“Solar PV System”).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4239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BF62FC-C158-4002-B18C-1860C5D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Day 30 – Establishment of the Special Purpose Vehicle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43D8-8ED6-4D26-9EE5-452E57EB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All Buyer’s will receive one Class A or Class B share per term sheet in a SPV that will hold the land and apply for all necessary approvals for construction of the Solar Farm;</a:t>
            </a:r>
          </a:p>
          <a:p>
            <a:r>
              <a:rPr lang="en-AU" dirty="0"/>
              <a:t>The SPV will be managed by the Steering Committee which is made up of 5 Class A shareholders and one representative from </a:t>
            </a:r>
            <a:r>
              <a:rPr lang="en-AU" dirty="0" err="1"/>
              <a:t>Northgen</a:t>
            </a:r>
            <a:r>
              <a:rPr lang="en-AU" dirty="0"/>
              <a:t> Utility; and</a:t>
            </a:r>
          </a:p>
          <a:p>
            <a:r>
              <a:rPr lang="en-AU" dirty="0"/>
              <a:t>The SPV will hold the Buyers investment until completion.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93928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145</TotalTime>
  <Words>955</Words>
  <Application>Microsoft Office PowerPoint</Application>
  <PresentationFormat>Widescreen</PresentationFormat>
  <Paragraphs>83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Trebuchet MS</vt:lpstr>
      <vt:lpstr>Wingdings 3</vt:lpstr>
      <vt:lpstr>Facet</vt:lpstr>
      <vt:lpstr>Worksheet</vt:lpstr>
      <vt:lpstr>Managed Solar Investments</vt:lpstr>
      <vt:lpstr>The Objective</vt:lpstr>
      <vt:lpstr>The Offer</vt:lpstr>
      <vt:lpstr>The Price</vt:lpstr>
      <vt:lpstr>Finance Available for 100%</vt:lpstr>
      <vt:lpstr>The Return</vt:lpstr>
      <vt:lpstr>The Development and Construction Time Line</vt:lpstr>
      <vt:lpstr>Day 1 – Execution of the Term Sheet</vt:lpstr>
      <vt:lpstr>Day 30 – Establishment of the Special Purpose Vehicle </vt:lpstr>
      <vt:lpstr>Day 30 – Establishment of the Steering Committee </vt:lpstr>
      <vt:lpstr>Day 210 - Construction</vt:lpstr>
      <vt:lpstr>Day 365 – Completion </vt:lpstr>
      <vt:lpstr>The Time Line of Investment</vt:lpstr>
      <vt:lpstr>Day 1 – Execution of the Term Sheet</vt:lpstr>
      <vt:lpstr>Day 30 – 2nd Instalment</vt:lpstr>
      <vt:lpstr>Day 210 – 3rd Instalment</vt:lpstr>
      <vt:lpstr>Day 365 – Completion</vt:lpstr>
      <vt:lpstr>Contact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Employee Induction</dc:title>
  <dc:creator>Rachel Luongo</dc:creator>
  <cp:lastModifiedBy>Mark Marjoribanks</cp:lastModifiedBy>
  <cp:revision>20</cp:revision>
  <dcterms:created xsi:type="dcterms:W3CDTF">2015-08-04T05:13:34Z</dcterms:created>
  <dcterms:modified xsi:type="dcterms:W3CDTF">2019-02-11T22:01:00Z</dcterms:modified>
</cp:coreProperties>
</file>